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8" r:id="rId4"/>
    <p:sldId id="509" r:id="rId5"/>
    <p:sldId id="510" r:id="rId6"/>
    <p:sldId id="514" r:id="rId7"/>
    <p:sldId id="515" r:id="rId8"/>
    <p:sldId id="516" r:id="rId9"/>
    <p:sldId id="517" r:id="rId10"/>
    <p:sldId id="527" r:id="rId11"/>
    <p:sldId id="528" r:id="rId12"/>
    <p:sldId id="529" r:id="rId13"/>
    <p:sldId id="530" r:id="rId14"/>
    <p:sldId id="477" r:id="rId15"/>
    <p:sldId id="399" r:id="rId16"/>
    <p:sldId id="409" r:id="rId17"/>
    <p:sldId id="481" r:id="rId18"/>
    <p:sldId id="482" r:id="rId19"/>
    <p:sldId id="511"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20843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ap.cloud.sap/docs/cds/cq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954E42D8-6529-41FA-9FE9-31BC3474846C}"/>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01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127133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3320788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210945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Hand-on: Advance CDS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As we have seen the concept of views in SAP CAP. Now we will create some more views to understand the some advance concepts like creating </a:t>
            </a:r>
            <a:r>
              <a:rPr lang="en-US" b="1" dirty="0"/>
              <a:t>Value Helps </a:t>
            </a:r>
            <a:r>
              <a:rPr lang="en-US" dirty="0"/>
              <a:t>and </a:t>
            </a:r>
            <a:r>
              <a:rPr lang="en-US" b="1" dirty="0"/>
              <a:t>View on View</a:t>
            </a:r>
            <a:r>
              <a:rPr lang="en-US" dirty="0"/>
              <a:t> concept and expose them.</a:t>
            </a:r>
          </a:p>
          <a:p>
            <a:endParaRPr lang="en-US" dirty="0"/>
          </a:p>
          <a:p>
            <a:endParaRPr lang="en-US" dirty="0"/>
          </a:p>
          <a:p>
            <a:r>
              <a:rPr lang="en-US" dirty="0"/>
              <a:t>Exercise code/resources:</a:t>
            </a:r>
          </a:p>
          <a:p>
            <a:pPr marL="285750" indent="-285750">
              <a:buFontTx/>
              <a:buChar char="-"/>
            </a:pPr>
            <a:r>
              <a:rPr lang="en-US" dirty="0"/>
              <a:t>CDSViews.cds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2A44ECD-DA1C-4C2C-A7AE-5958FCCD91C1}"/>
              </a:ext>
            </a:extLst>
          </p:cNvPr>
          <p:cNvPicPr>
            <a:picLocks noChangeAspect="1"/>
          </p:cNvPicPr>
          <p:nvPr/>
        </p:nvPicPr>
        <p:blipFill>
          <a:blip r:embed="rId3"/>
          <a:stretch>
            <a:fillRect/>
          </a:stretch>
        </p:blipFill>
        <p:spPr>
          <a:xfrm>
            <a:off x="6324342" y="1486978"/>
            <a:ext cx="4860493" cy="4980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923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06412" cy="3139321"/>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Views in SAP CAP</a:t>
            </a:r>
          </a:p>
          <a:p>
            <a:pPr marL="742950" lvl="1" indent="-285750">
              <a:buClr>
                <a:schemeClr val="tx1"/>
              </a:buClr>
              <a:buFont typeface="Arial" panose="020B0604020202020204" pitchFamily="34" charset="0"/>
              <a:buChar char="•"/>
            </a:pPr>
            <a:r>
              <a:rPr lang="en-US" dirty="0"/>
              <a:t>Why we need Views.</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use of OData services</a:t>
            </a:r>
          </a:p>
          <a:p>
            <a:pPr marL="742950" lvl="1" indent="-285750">
              <a:buClr>
                <a:schemeClr val="tx1"/>
              </a:buClr>
              <a:buFont typeface="Arial" panose="020B0604020202020204" pitchFamily="34" charset="0"/>
              <a:buChar char="•"/>
            </a:pPr>
            <a:r>
              <a:rPr lang="en-US" dirty="0"/>
              <a:t>Implementing OData service</a:t>
            </a:r>
          </a:p>
          <a:p>
            <a:pPr marL="742950" lvl="1" indent="-285750">
              <a:buClr>
                <a:schemeClr val="tx1"/>
              </a:buClr>
              <a:buFont typeface="Arial" panose="020B0604020202020204" pitchFamily="34" charset="0"/>
              <a:buChar char="•"/>
            </a:pPr>
            <a:r>
              <a:rPr lang="en-US" dirty="0"/>
              <a:t>Introduction to OData V2 Proxy</a:t>
            </a:r>
          </a:p>
          <a:p>
            <a:pPr marL="742950" lvl="1" indent="-285750">
              <a:buClr>
                <a:schemeClr val="tx1"/>
              </a:buClr>
              <a:buFont typeface="Arial" panose="020B0604020202020204" pitchFamily="34" charset="0"/>
              <a:buChar char="•"/>
            </a:pPr>
            <a:r>
              <a:rPr lang="en-US" dirty="0"/>
              <a:t>Converting OData V4 to OData V2</a:t>
            </a:r>
          </a:p>
          <a:p>
            <a:pPr marL="742950" lvl="1" indent="-285750">
              <a:buClr>
                <a:schemeClr val="tx1"/>
              </a:buClr>
              <a:buFont typeface="Arial" panose="020B0604020202020204" pitchFamily="34" charset="0"/>
              <a:buChar char="•"/>
            </a:pPr>
            <a:r>
              <a:rPr lang="en-US" dirty="0"/>
              <a:t>Introduction to Postman Tool</a:t>
            </a:r>
          </a:p>
          <a:p>
            <a:pPr marL="742950" lvl="1" indent="-285750">
              <a:buClr>
                <a:schemeClr val="tx1"/>
              </a:buClr>
              <a:buFont typeface="Arial" panose="020B0604020202020204" pitchFamily="34" charset="0"/>
              <a:buChar char="•"/>
            </a:pPr>
            <a:r>
              <a:rPr lang="en-US" dirty="0"/>
              <a:t>Check the CURD operations using the Postman.</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6082DE-75F6-456B-9E81-44A9B53A2E79}"/>
              </a:ext>
            </a:extLst>
          </p:cNvPr>
          <p:cNvPicPr>
            <a:picLocks noChangeAspect="1"/>
          </p:cNvPicPr>
          <p:nvPr/>
        </p:nvPicPr>
        <p:blipFill>
          <a:blip r:embed="rId2"/>
          <a:stretch>
            <a:fillRect/>
          </a:stretch>
        </p:blipFill>
        <p:spPr>
          <a:xfrm>
            <a:off x="3657600" y="4212529"/>
            <a:ext cx="5288507" cy="2456830"/>
          </a:xfrm>
          <a:prstGeom prst="rect">
            <a:avLst/>
          </a:prstGeom>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Views in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i="0" dirty="0">
                <a:effectLst/>
              </a:rPr>
              <a:t>Core Data Service (CDS) Views are virtual data models of SAP HANA which allows direct access to underlying tables of the HANA database.</a:t>
            </a:r>
          </a:p>
          <a:p>
            <a:pPr marL="285750" indent="-285750" algn="just">
              <a:buFontTx/>
              <a:buChar char="-"/>
            </a:pPr>
            <a:r>
              <a:rPr lang="en-US" i="0" dirty="0">
                <a:effectLst/>
              </a:rPr>
              <a:t>SAP CDS Views aim to push logic from the application server to the client-side and database. This is defined by SAP as ‘Code -to-Data’ or ‘Code Pushdown’.</a:t>
            </a:r>
          </a:p>
          <a:p>
            <a:pPr marL="285750" indent="-285750" algn="just">
              <a:buFontTx/>
              <a:buChar char="-"/>
            </a:pPr>
            <a:r>
              <a:rPr lang="en-US" i="0" dirty="0">
                <a:effectLst/>
              </a:rPr>
              <a:t>CDS Views is an important technology for modern application development on SAP systems and should not be overlooked. They provide enhancements in terms of data modelling and enable improved performance when combined with SAP HANA database.</a:t>
            </a:r>
            <a:endParaRPr lang="en-US" dirty="0"/>
          </a:p>
          <a:p>
            <a:pPr marL="285750" indent="-285750" algn="just">
              <a:buFontTx/>
              <a:buChar char="-"/>
            </a:pPr>
            <a:r>
              <a:rPr lang="en-US" i="0" dirty="0">
                <a:effectLst/>
              </a:rPr>
              <a:t>CDS Views allow developers to create semantically rich data models which the application services expose to UI clients.</a:t>
            </a:r>
          </a:p>
          <a:p>
            <a:pPr marL="285750" indent="-285750" algn="just">
              <a:buFontTx/>
              <a:buChar char="-"/>
            </a:pPr>
            <a:r>
              <a:rPr lang="en-US" i="0" dirty="0">
                <a:effectLst/>
              </a:rPr>
              <a:t>While the data in SAP is still physically stored in transparent tables, CDS Views are an abstraction layer on top of the tables for data modelling purposes. They understand the relationship between database tables and hide the complexity from the programmer.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600" b="1" dirty="0">
                <a:latin typeface="Cooper Black" panose="0208090404030B020404" pitchFamily="18" charset="0"/>
              </a:rPr>
              <a:t>Why we need views in a software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342900" indent="-342900" algn="just">
              <a:buFontTx/>
              <a:buChar char="-"/>
            </a:pPr>
            <a:r>
              <a:rPr lang="en-US" sz="1800" dirty="0"/>
              <a:t>They display non-normalized data. The data is spread in multiple tables, and it is difficult for developers to every time write JOINs. </a:t>
            </a:r>
          </a:p>
          <a:p>
            <a:pPr marL="342900" indent="-342900" algn="just">
              <a:buFontTx/>
              <a:buChar char="-"/>
            </a:pPr>
            <a:r>
              <a:rPr lang="en-US" sz="1800" dirty="0"/>
              <a:t>The application needs data which is presentable to user</a:t>
            </a:r>
          </a:p>
          <a:p>
            <a:pPr marL="342900" indent="-342900" algn="just">
              <a:buFontTx/>
              <a:buChar char="-"/>
            </a:pPr>
            <a:r>
              <a:rPr lang="en-US" sz="1800" dirty="0"/>
              <a:t>View gives security because users cannot update data using view</a:t>
            </a:r>
          </a:p>
          <a:p>
            <a:pPr marL="342900" indent="-342900" algn="just">
              <a:buFontTx/>
              <a:buChar char="-"/>
            </a:pPr>
            <a:r>
              <a:rPr lang="en-US" sz="1800" dirty="0"/>
              <a:t>They can aggregate data like find total sales per customer.</a:t>
            </a:r>
          </a:p>
          <a:p>
            <a:pPr marL="342900" indent="-342900" algn="just">
              <a:buFontTx/>
              <a:buChar char="-"/>
            </a:pPr>
            <a:r>
              <a:rPr lang="en-US" sz="1800" dirty="0"/>
              <a:t>Expose columns of technical type to more semantic names</a:t>
            </a:r>
          </a:p>
          <a:p>
            <a:pPr marL="342900" indent="-342900" algn="just">
              <a:buFontTx/>
              <a:buChar char="-"/>
            </a:pPr>
            <a:endParaRPr lang="en-US" dirty="0"/>
          </a:p>
          <a:p>
            <a:pPr marL="342900" indent="-342900" algn="just">
              <a:buFontTx/>
              <a:buChar char="-"/>
            </a:pPr>
            <a:endParaRPr lang="en-US" sz="1800" dirty="0"/>
          </a:p>
          <a:p>
            <a:pPr algn="just"/>
            <a:r>
              <a:rPr lang="en-US" b="1" dirty="0"/>
              <a:t>Syntax of defining Views</a:t>
            </a:r>
          </a:p>
          <a:p>
            <a:pPr algn="just"/>
            <a:r>
              <a:rPr kumimoji="0" lang="en-US" altLang="en-US" b="0" i="0" u="none" strike="noStrike" cap="none" normalizeH="0" baseline="0" dirty="0">
                <a:ln>
                  <a:noFill/>
                </a:ln>
                <a:solidFill>
                  <a:srgbClr val="222222"/>
                </a:solidFill>
                <a:effectLst/>
              </a:rPr>
              <a:t>Use the </a:t>
            </a:r>
            <a:r>
              <a:rPr kumimoji="0" lang="en-US" altLang="en-US" b="0" i="1" u="none" strike="noStrike" cap="none" normalizeH="0" baseline="0" dirty="0">
                <a:ln>
                  <a:noFill/>
                </a:ln>
                <a:solidFill>
                  <a:srgbClr val="8B0000"/>
                </a:solidFill>
                <a:effectLst/>
              </a:rPr>
              <a:t>as select from</a:t>
            </a:r>
            <a:r>
              <a:rPr kumimoji="0" lang="en-US" altLang="en-US" b="0" i="0" u="none" strike="noStrike" cap="none" normalizeH="0" baseline="0" dirty="0">
                <a:ln>
                  <a:noFill/>
                </a:ln>
                <a:solidFill>
                  <a:srgbClr val="222222"/>
                </a:solidFill>
                <a:effectLst/>
              </a:rPr>
              <a:t> variant to use all possible features an underlying relational database would support using any valid </a:t>
            </a:r>
            <a:r>
              <a:rPr kumimoji="0" lang="en-US" altLang="en-US" b="0" i="0" u="none" strike="noStrike" cap="none" normalizeH="0" baseline="0" dirty="0">
                <a:ln>
                  <a:noFill/>
                </a:ln>
                <a:solidFill>
                  <a:srgbClr val="003399"/>
                </a:solidFill>
                <a:effectLst/>
                <a:hlinkClick r:id="rId3"/>
              </a:rPr>
              <a:t>CQL</a:t>
            </a:r>
            <a:r>
              <a:rPr kumimoji="0" lang="en-US" altLang="en-US" b="0" i="0" u="none" strike="noStrike" cap="none" normalizeH="0" baseline="0" dirty="0">
                <a:ln>
                  <a:noFill/>
                </a:ln>
                <a:solidFill>
                  <a:srgbClr val="222222"/>
                </a:solidFill>
                <a:effectLst/>
              </a:rPr>
              <a:t> query including all query clauses.</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1" name="TextBox 10">
            <a:extLst>
              <a:ext uri="{FF2B5EF4-FFF2-40B4-BE49-F238E27FC236}">
                <a16:creationId xmlns:a16="http://schemas.microsoft.com/office/drawing/2014/main" id="{A4D54774-DAF2-4CC9-A76F-D78272DD6FB0}"/>
              </a:ext>
            </a:extLst>
          </p:cNvPr>
          <p:cNvSpPr txBox="1"/>
          <p:nvPr/>
        </p:nvSpPr>
        <p:spPr>
          <a:xfrm>
            <a:off x="565221" y="4527984"/>
            <a:ext cx="327325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dirty="0">
                <a:solidFill>
                  <a:srgbClr val="D4D4D4"/>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EF42DD8-357A-435D-95CA-0BDF10348CE0}"/>
              </a:ext>
            </a:extLst>
          </p:cNvPr>
          <p:cNvSpPr txBox="1"/>
          <p:nvPr/>
        </p:nvSpPr>
        <p:spPr>
          <a:xfrm>
            <a:off x="391886" y="4138512"/>
            <a:ext cx="3908809" cy="369332"/>
          </a:xfrm>
          <a:prstGeom prst="rect">
            <a:avLst/>
          </a:prstGeom>
          <a:noFill/>
        </p:spPr>
        <p:txBody>
          <a:bodyPr wrap="square" rtlCol="0">
            <a:spAutoFit/>
          </a:bodyPr>
          <a:lstStyle/>
          <a:p>
            <a:r>
              <a:rPr lang="en-US" dirty="0"/>
              <a:t>Case Insensitive Naming of the View</a:t>
            </a:r>
          </a:p>
        </p:txBody>
      </p:sp>
      <p:sp>
        <p:nvSpPr>
          <p:cNvPr id="13" name="TextBox 12">
            <a:extLst>
              <a:ext uri="{FF2B5EF4-FFF2-40B4-BE49-F238E27FC236}">
                <a16:creationId xmlns:a16="http://schemas.microsoft.com/office/drawing/2014/main" id="{C0DA3996-84CF-4D33-AA7D-7B72339C06CE}"/>
              </a:ext>
            </a:extLst>
          </p:cNvPr>
          <p:cNvSpPr txBox="1"/>
          <p:nvPr/>
        </p:nvSpPr>
        <p:spPr>
          <a:xfrm>
            <a:off x="6354746" y="4527984"/>
            <a:ext cx="350268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b="0" dirty="0">
                <a:solidFill>
                  <a:schemeClr val="accent6"/>
                </a:solidFill>
                <a:effectLst/>
                <a:latin typeface="Consolas" panose="020B0609020204030204" pitchFamily="49" charset="0"/>
              </a:rPr>
              <a:t>!</a:t>
            </a:r>
            <a:r>
              <a:rPr lang="en-US" dirty="0">
                <a:solidFill>
                  <a:schemeClr val="accent6"/>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FED51120-BE84-425E-B9FF-6CE7BCE77261}"/>
              </a:ext>
            </a:extLst>
          </p:cNvPr>
          <p:cNvSpPr txBox="1"/>
          <p:nvPr/>
        </p:nvSpPr>
        <p:spPr>
          <a:xfrm>
            <a:off x="6191460" y="4138512"/>
            <a:ext cx="3908809" cy="369332"/>
          </a:xfrm>
          <a:prstGeom prst="rect">
            <a:avLst/>
          </a:prstGeom>
          <a:noFill/>
        </p:spPr>
        <p:txBody>
          <a:bodyPr wrap="square" rtlCol="0">
            <a:spAutoFit/>
          </a:bodyPr>
          <a:lstStyle/>
          <a:p>
            <a:r>
              <a:rPr lang="en-US" dirty="0"/>
              <a:t>Case Sensitive Naming of the View</a:t>
            </a:r>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CDS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our first CDS View which will expose the  non-normalized data for purchase order and purchase order items in combined form. We will expose this view using  a new service named </a:t>
            </a:r>
            <a:r>
              <a:rPr lang="en-US" b="1" dirty="0"/>
              <a:t>CDSService.</a:t>
            </a:r>
          </a:p>
          <a:p>
            <a:endParaRPr lang="en-US" dirty="0"/>
          </a:p>
          <a:p>
            <a:endParaRPr lang="en-US" dirty="0"/>
          </a:p>
          <a:p>
            <a:r>
              <a:rPr lang="en-US" dirty="0"/>
              <a:t>Exercise code/resource:</a:t>
            </a:r>
          </a:p>
          <a:p>
            <a:pPr marL="285750" indent="-285750">
              <a:buFontTx/>
              <a:buChar char="-"/>
            </a:pPr>
            <a:r>
              <a:rPr lang="en-US" dirty="0"/>
              <a:t>CDSViews.cds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A57157-92D7-4997-8AFD-6CABB3030A48}"/>
              </a:ext>
            </a:extLst>
          </p:cNvPr>
          <p:cNvPicPr>
            <a:picLocks noChangeAspect="1"/>
          </p:cNvPicPr>
          <p:nvPr/>
        </p:nvPicPr>
        <p:blipFill>
          <a:blip r:embed="rId3"/>
          <a:stretch>
            <a:fillRect/>
          </a:stretch>
        </p:blipFill>
        <p:spPr>
          <a:xfrm>
            <a:off x="5852480" y="1794752"/>
            <a:ext cx="5570926" cy="4304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CDS Views in OData Entity Set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Syntax to Expose the CDS Views in OData Entity Set.</a:t>
            </a:r>
          </a:p>
          <a:p>
            <a:pPr algn="just"/>
            <a:r>
              <a:rPr lang="en-US" dirty="0"/>
              <a:t>The syntax for exposing the CDS Views in the service is same as it is for the data model.</a:t>
            </a:r>
          </a:p>
          <a:p>
            <a:pPr marL="285750" indent="-285750" algn="just">
              <a:buFontTx/>
              <a:buChar char="-"/>
            </a:pPr>
            <a:r>
              <a:rPr lang="en-US" dirty="0"/>
              <a:t>We just have to reference the CDS View Definition in place of the data model</a:t>
            </a:r>
          </a:p>
          <a:p>
            <a:pPr marL="285750" indent="-285750" algn="just">
              <a:buFontTx/>
              <a:buChar char="-"/>
            </a:pPr>
            <a:r>
              <a:rPr lang="en-US" dirty="0"/>
              <a:t>And the CDS Views data object in place of the data models data object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691B9005-0FB8-4D60-82B5-C1046E4437AD}"/>
              </a:ext>
            </a:extLst>
          </p:cNvPr>
          <p:cNvPicPr>
            <a:picLocks noChangeAspect="1"/>
          </p:cNvPicPr>
          <p:nvPr/>
        </p:nvPicPr>
        <p:blipFill>
          <a:blip r:embed="rId4"/>
          <a:stretch>
            <a:fillRect/>
          </a:stretch>
        </p:blipFill>
        <p:spPr>
          <a:xfrm>
            <a:off x="576284" y="2948723"/>
            <a:ext cx="11162743" cy="2682472"/>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Create a new file in </a:t>
            </a:r>
            <a:r>
              <a:rPr lang="en-US" b="1" dirty="0"/>
              <a:t>/srv </a:t>
            </a:r>
            <a:r>
              <a:rPr lang="en-US" dirty="0"/>
              <a:t>folder and name it as CDSServices.cds</a:t>
            </a:r>
          </a:p>
          <a:p>
            <a:pPr marL="285750" indent="-285750">
              <a:buFontTx/>
              <a:buChar char="-"/>
            </a:pPr>
            <a:r>
              <a:rPr lang="en-US" dirty="0"/>
              <a:t>Write the code to expose the cds view as service (past the code form below link)</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t>CDSServices.cds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1B2A60F4-BD18-428D-83EC-48418D3E9D22}"/>
              </a:ext>
            </a:extLst>
          </p:cNvPr>
          <p:cNvPicPr>
            <a:picLocks noChangeAspect="1"/>
          </p:cNvPicPr>
          <p:nvPr/>
        </p:nvPicPr>
        <p:blipFill>
          <a:blip r:embed="rId3"/>
          <a:stretch>
            <a:fillRect/>
          </a:stretch>
        </p:blipFill>
        <p:spPr>
          <a:xfrm>
            <a:off x="7493201" y="3364412"/>
            <a:ext cx="3740856" cy="2153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195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V2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SAP CAP framework by default provides the OData V4 in the OData service.</a:t>
            </a:r>
          </a:p>
          <a:p>
            <a:pPr marL="285750" indent="-285750">
              <a:buFont typeface="Arial" panose="020B0604020202020204" pitchFamily="34" charset="0"/>
              <a:buChar char="•"/>
            </a:pPr>
            <a:r>
              <a:rPr lang="en-US" dirty="0"/>
              <a:t>But in most of the application developed in the Industry is based on the V2 version of the OData service.</a:t>
            </a:r>
          </a:p>
          <a:p>
            <a:pPr marL="285750" indent="-285750">
              <a:buFont typeface="Arial" panose="020B0604020202020204" pitchFamily="34" charset="0"/>
              <a:buChar char="•"/>
            </a:pPr>
            <a:r>
              <a:rPr lang="en-US" dirty="0"/>
              <a:t>OData V4 is only supported by the Fiori - List Report Application (LRP).</a:t>
            </a:r>
          </a:p>
          <a:p>
            <a:pPr marL="285750" indent="-285750">
              <a:buFont typeface="Arial" panose="020B0604020202020204" pitchFamily="34" charset="0"/>
              <a:buChar char="•"/>
            </a:pPr>
            <a:r>
              <a:rPr lang="en-US" dirty="0"/>
              <a:t>So, to over come this issue sap provides a module which converts the OData V4 generated by the CAP framework to the OData V2.</a:t>
            </a:r>
          </a:p>
          <a:p>
            <a:pPr lvl="3"/>
            <a:r>
              <a:rPr lang="en-US" dirty="0"/>
              <a:t>Npm module provided by SAP: - </a:t>
            </a:r>
            <a:r>
              <a:rPr lang="en-US" b="0" dirty="0">
                <a:solidFill>
                  <a:srgbClr val="CE9178"/>
                </a:solidFill>
                <a:effectLst/>
                <a:latin typeface="Consolas" panose="020B0609020204030204" pitchFamily="49" charset="0"/>
              </a:rPr>
              <a:t>@sap/cds-odata-v2-adapter-proxy</a:t>
            </a:r>
            <a:endParaRPr lang="en-US" dirty="0"/>
          </a:p>
          <a:p>
            <a:pPr marL="285750" indent="-285750">
              <a:buFont typeface="Arial" panose="020B0604020202020204" pitchFamily="34" charset="0"/>
              <a:buChar char="•"/>
            </a:pPr>
            <a:r>
              <a:rPr lang="en-US" dirty="0"/>
              <a:t>This module can be install by using the command</a:t>
            </a:r>
          </a:p>
          <a:p>
            <a:pPr lvl="2"/>
            <a:r>
              <a:rPr lang="en-US" b="1" i="1" dirty="0"/>
              <a:t>npm install </a:t>
            </a:r>
            <a:r>
              <a:rPr lang="en-US" b="1" i="1" dirty="0">
                <a:effectLst/>
              </a:rPr>
              <a:t>@sap/cds-odata-v2-adapter-proxy</a:t>
            </a:r>
            <a:endParaRPr lang="en-US" b="1"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to use this module, we have to make a file named </a:t>
            </a:r>
            <a:r>
              <a:rPr lang="en-US" b="1" dirty="0"/>
              <a:t>server.js</a:t>
            </a:r>
            <a:r>
              <a:rPr lang="en-US" dirty="0"/>
              <a:t> in the </a:t>
            </a:r>
            <a:r>
              <a:rPr lang="en-US" b="1" dirty="0"/>
              <a:t>/srv</a:t>
            </a:r>
            <a:r>
              <a:rPr lang="en-US" dirty="0"/>
              <a:t> folder.</a:t>
            </a:r>
          </a:p>
          <a:p>
            <a:pPr marL="285750" indent="-285750">
              <a:buFont typeface="Arial" panose="020B0604020202020204" pitchFamily="34" charset="0"/>
              <a:buChar char="•"/>
            </a:pPr>
            <a:r>
              <a:rPr lang="en-US" dirty="0"/>
              <a:t>In this folder we have to write a bootstrap code to use the OData V2.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A3B3FA49-28ED-417F-AE07-8EA0AEA8A1D7}"/>
              </a:ext>
            </a:extLst>
          </p:cNvPr>
          <p:cNvSpPr/>
          <p:nvPr/>
        </p:nvSpPr>
        <p:spPr>
          <a:xfrm>
            <a:off x="3356148" y="4826699"/>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V4</a:t>
            </a:r>
          </a:p>
        </p:txBody>
      </p:sp>
      <p:sp>
        <p:nvSpPr>
          <p:cNvPr id="5" name="Rectangle: Rounded Corners 4">
            <a:extLst>
              <a:ext uri="{FF2B5EF4-FFF2-40B4-BE49-F238E27FC236}">
                <a16:creationId xmlns:a16="http://schemas.microsoft.com/office/drawing/2014/main" id="{93A91FF1-8C38-47E5-ACF3-A3EC33302708}"/>
              </a:ext>
            </a:extLst>
          </p:cNvPr>
          <p:cNvSpPr/>
          <p:nvPr/>
        </p:nvSpPr>
        <p:spPr>
          <a:xfrm>
            <a:off x="462224" y="4280598"/>
            <a:ext cx="2049864" cy="208000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CAP Framework</a:t>
            </a:r>
          </a:p>
        </p:txBody>
      </p:sp>
      <p:sp>
        <p:nvSpPr>
          <p:cNvPr id="6" name="Arrow: Right 5">
            <a:extLst>
              <a:ext uri="{FF2B5EF4-FFF2-40B4-BE49-F238E27FC236}">
                <a16:creationId xmlns:a16="http://schemas.microsoft.com/office/drawing/2014/main" id="{D678D33F-7F4A-47BF-B486-B293315EF538}"/>
              </a:ext>
            </a:extLst>
          </p:cNvPr>
          <p:cNvSpPr/>
          <p:nvPr/>
        </p:nvSpPr>
        <p:spPr>
          <a:xfrm>
            <a:off x="2512088" y="5215094"/>
            <a:ext cx="84406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5B7790-92B5-4C2C-A419-5218BFC216DA}"/>
              </a:ext>
            </a:extLst>
          </p:cNvPr>
          <p:cNvSpPr/>
          <p:nvPr/>
        </p:nvSpPr>
        <p:spPr>
          <a:xfrm>
            <a:off x="6199834" y="4245428"/>
            <a:ext cx="1436914" cy="21503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OData V2 Adapter proxy</a:t>
            </a:r>
          </a:p>
        </p:txBody>
      </p:sp>
      <p:sp>
        <p:nvSpPr>
          <p:cNvPr id="10" name="Arrow: Right 9">
            <a:extLst>
              <a:ext uri="{FF2B5EF4-FFF2-40B4-BE49-F238E27FC236}">
                <a16:creationId xmlns:a16="http://schemas.microsoft.com/office/drawing/2014/main" id="{9FF640D4-C5AD-452C-9FDA-682D7C4A49C6}"/>
              </a:ext>
            </a:extLst>
          </p:cNvPr>
          <p:cNvSpPr/>
          <p:nvPr/>
        </p:nvSpPr>
        <p:spPr>
          <a:xfrm>
            <a:off x="5245239" y="5215094"/>
            <a:ext cx="954595"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8510C56-B311-4F5D-89DD-6A119BEFD597}"/>
              </a:ext>
            </a:extLst>
          </p:cNvPr>
          <p:cNvSpPr/>
          <p:nvPr/>
        </p:nvSpPr>
        <p:spPr>
          <a:xfrm>
            <a:off x="8591343" y="4868425"/>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V2</a:t>
            </a:r>
          </a:p>
        </p:txBody>
      </p:sp>
      <p:sp>
        <p:nvSpPr>
          <p:cNvPr id="14" name="Arrow: Right 13">
            <a:extLst>
              <a:ext uri="{FF2B5EF4-FFF2-40B4-BE49-F238E27FC236}">
                <a16:creationId xmlns:a16="http://schemas.microsoft.com/office/drawing/2014/main" id="{82EDE8F1-1C2B-49EE-ADF8-7F6ED92DC3DE}"/>
              </a:ext>
            </a:extLst>
          </p:cNvPr>
          <p:cNvSpPr/>
          <p:nvPr/>
        </p:nvSpPr>
        <p:spPr>
          <a:xfrm>
            <a:off x="7636747" y="5215093"/>
            <a:ext cx="954595"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835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OData V2 Proxy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 new file server.js and write the bootstrapping code for the V2 adapter proxy.</a:t>
            </a:r>
          </a:p>
          <a:p>
            <a:endParaRPr lang="en-US" dirty="0"/>
          </a:p>
          <a:p>
            <a:r>
              <a:rPr lang="en-US" dirty="0"/>
              <a:t>Exercise Code/resource:</a:t>
            </a:r>
          </a:p>
          <a:p>
            <a:pPr marL="285750" indent="-285750">
              <a:buFontTx/>
              <a:buChar char="-"/>
            </a:pPr>
            <a:r>
              <a:rPr lang="en-US" dirty="0"/>
              <a:t>server.js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0170E42-4420-4BF5-B545-976EC44C7AA7}"/>
              </a:ext>
            </a:extLst>
          </p:cNvPr>
          <p:cNvPicPr>
            <a:picLocks noChangeAspect="1"/>
          </p:cNvPicPr>
          <p:nvPr/>
        </p:nvPicPr>
        <p:blipFill>
          <a:blip r:embed="rId3"/>
          <a:stretch>
            <a:fillRect/>
          </a:stretch>
        </p:blipFill>
        <p:spPr>
          <a:xfrm>
            <a:off x="4995602" y="2446253"/>
            <a:ext cx="6189233" cy="2174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4547550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11356</TotalTime>
  <Words>1191</Words>
  <Application>Microsoft Office PowerPoint</Application>
  <PresentationFormat>Widescreen</PresentationFormat>
  <Paragraphs>146</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702</cp:revision>
  <dcterms:created xsi:type="dcterms:W3CDTF">2016-07-10T03:33:26Z</dcterms:created>
  <dcterms:modified xsi:type="dcterms:W3CDTF">2022-01-13T10:06:31Z</dcterms:modified>
</cp:coreProperties>
</file>